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29" r:id="rId2"/>
    <p:sldId id="299" r:id="rId3"/>
    <p:sldId id="300" r:id="rId4"/>
    <p:sldId id="301" r:id="rId5"/>
    <p:sldId id="337" r:id="rId6"/>
    <p:sldId id="302" r:id="rId7"/>
    <p:sldId id="303" r:id="rId8"/>
    <p:sldId id="304" r:id="rId9"/>
    <p:sldId id="307" r:id="rId10"/>
    <p:sldId id="336" r:id="rId11"/>
    <p:sldId id="308" r:id="rId12"/>
    <p:sldId id="330" r:id="rId13"/>
    <p:sldId id="331" r:id="rId14"/>
    <p:sldId id="305" r:id="rId15"/>
    <p:sldId id="306" r:id="rId16"/>
    <p:sldId id="333" r:id="rId17"/>
    <p:sldId id="332" r:id="rId18"/>
    <p:sldId id="334" r:id="rId19"/>
    <p:sldId id="313" r:id="rId20"/>
    <p:sldId id="312" r:id="rId21"/>
    <p:sldId id="314" r:id="rId22"/>
    <p:sldId id="315" r:id="rId23"/>
    <p:sldId id="323" r:id="rId24"/>
    <p:sldId id="324" r:id="rId25"/>
    <p:sldId id="326" r:id="rId26"/>
    <p:sldId id="327" r:id="rId27"/>
    <p:sldId id="328" r:id="rId28"/>
    <p:sldId id="270" r:id="rId29"/>
    <p:sldId id="338" r:id="rId30"/>
    <p:sldId id="339" r:id="rId31"/>
    <p:sldId id="340" r:id="rId32"/>
    <p:sldId id="341" r:id="rId33"/>
    <p:sldId id="335" r:id="rId34"/>
    <p:sldId id="34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F583A"/>
    <a:srgbClr val="73B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06" autoAdjust="0"/>
  </p:normalViewPr>
  <p:slideViewPr>
    <p:cSldViewPr snapToGrid="0" snapToObjects="1">
      <p:cViewPr>
        <p:scale>
          <a:sx n="90" d="100"/>
          <a:sy n="90" d="100"/>
        </p:scale>
        <p:origin x="-21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A7E2F-914F-5643-A123-046B71ED9720}" type="datetimeFigureOut">
              <a:rPr lang="en-US" smtClean="0"/>
              <a:t>5/29/15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485C9-B667-D34B-9996-145ECBC31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14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51CD2-D2F9-DA49-9E7C-7A974A3834EA}" type="datetimeFigureOut">
              <a:rPr lang="en-US" smtClean="0"/>
              <a:t>5/29/15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527ED-A472-6844-B63D-FE9ABB54F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3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7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3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62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06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2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15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64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74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31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84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9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78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0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51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46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6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5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1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0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6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527ED-A472-6844-B63D-FE9ABB54F1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6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D307048-5717-7643-9053-572047FE861D}" type="datetime1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3B67E2-B72B-074D-98B6-3FAC61D9DAF1}" type="datetime1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551EF6-C8F7-0940-8971-9391E2F524AE}" type="datetime1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ACFDDE-EDD6-D046-A4F1-9B66EFCFA2A5}" type="datetime1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6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CABE63-507C-D545-926E-BC52F80F9ED1}" type="datetime1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8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EDFF0C-E78A-FE4E-BBF3-CD6E000EA2D1}" type="datetime1">
              <a:rPr lang="en-US" smtClean="0"/>
              <a:t>5/29/15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5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B3B6F0A-FFC4-7348-99B7-90259F59E360}" type="datetime1">
              <a:rPr lang="en-US" smtClean="0"/>
              <a:t>5/29/15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4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6B1C221-214E-0949-857A-449424AFA84A}" type="datetime1">
              <a:rPr lang="en-US" smtClean="0"/>
              <a:t>5/29/15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38AD2E-61B3-BF48-A6C8-AE849062D8F0}" type="datetime1">
              <a:rPr lang="en-US" smtClean="0"/>
              <a:t>5/29/15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4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1FD147-11CE-7C46-855A-164E7DA4C066}" type="datetime1">
              <a:rPr lang="en-US" smtClean="0"/>
              <a:t>5/29/15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BD9D845-B928-8443-959B-12F469530C72}" type="datetime1">
              <a:rPr lang="en-US" smtClean="0"/>
              <a:t>5/29/15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60F7F0-C605-A048-B318-547C4C768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1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0F583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448" y="980485"/>
            <a:ext cx="8224740" cy="184342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115639"/>
                </a:solidFill>
              </a:rPr>
              <a:t>The Social World of Content Abusers in Community Question Answering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0594" y="2942621"/>
            <a:ext cx="7294597" cy="2226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b="1" dirty="0" err="1" smtClean="0"/>
              <a:t>Imrul</a:t>
            </a:r>
            <a:r>
              <a:rPr lang="en-US" sz="2700" b="1" dirty="0"/>
              <a:t> </a:t>
            </a:r>
            <a:r>
              <a:rPr lang="en-US" sz="2700" b="1" dirty="0" smtClean="0"/>
              <a:t>Kayes</a:t>
            </a:r>
            <a:r>
              <a:rPr lang="en-US" sz="2700" b="1" baseline="30000" dirty="0"/>
              <a:t>1</a:t>
            </a:r>
            <a:r>
              <a:rPr lang="en-US" sz="2700" dirty="0" smtClean="0"/>
              <a:t>, </a:t>
            </a:r>
            <a:r>
              <a:rPr lang="en-US" sz="2700" dirty="0"/>
              <a:t>Nicolas </a:t>
            </a:r>
            <a:r>
              <a:rPr lang="en-US" sz="2700" dirty="0" smtClean="0"/>
              <a:t>Kourtellis</a:t>
            </a:r>
            <a:r>
              <a:rPr lang="en-US" sz="2700" baseline="30000" dirty="0" smtClean="0"/>
              <a:t>2</a:t>
            </a:r>
            <a:r>
              <a:rPr lang="en-US" sz="2700" dirty="0" smtClean="0"/>
              <a:t>, </a:t>
            </a:r>
            <a:r>
              <a:rPr lang="en-US" sz="2700" dirty="0"/>
              <a:t>Daniele </a:t>
            </a:r>
            <a:r>
              <a:rPr lang="en-US" sz="2700" dirty="0" smtClean="0"/>
              <a:t>Quercia</a:t>
            </a:r>
            <a:r>
              <a:rPr lang="en-US" sz="2700" baseline="30000" dirty="0" smtClean="0"/>
              <a:t>2</a:t>
            </a:r>
            <a:r>
              <a:rPr lang="en-US" sz="2700" dirty="0" smtClean="0"/>
              <a:t>, </a:t>
            </a:r>
          </a:p>
          <a:p>
            <a:pPr algn="ctr"/>
            <a:r>
              <a:rPr lang="en-US" sz="2700" dirty="0" smtClean="0"/>
              <a:t>Adriana Iamnitchi</a:t>
            </a:r>
            <a:r>
              <a:rPr lang="en-US" sz="2700" baseline="30000" dirty="0" smtClean="0"/>
              <a:t>1</a:t>
            </a:r>
            <a:r>
              <a:rPr lang="en-US" sz="2700" dirty="0" smtClean="0"/>
              <a:t> and </a:t>
            </a:r>
            <a:r>
              <a:rPr lang="en-US" sz="2700" dirty="0"/>
              <a:t>Francesco </a:t>
            </a:r>
            <a:r>
              <a:rPr lang="en-US" sz="2700" dirty="0" smtClean="0"/>
              <a:t>Bonchi</a:t>
            </a:r>
            <a:r>
              <a:rPr lang="en-US" sz="2700" baseline="30000" dirty="0" smtClean="0"/>
              <a:t>2</a:t>
            </a:r>
          </a:p>
          <a:p>
            <a:pPr algn="ctr"/>
            <a:endParaRPr lang="en-US" sz="2600" baseline="30000" dirty="0"/>
          </a:p>
          <a:p>
            <a:pPr algn="ctr"/>
            <a:endParaRPr lang="en-US" sz="2600" baseline="30000" dirty="0"/>
          </a:p>
          <a:p>
            <a:pPr algn="just">
              <a:buFont typeface="Wingdings" charset="0"/>
              <a:buNone/>
            </a:pPr>
            <a:r>
              <a:rPr lang="en-US" sz="2000" dirty="0">
                <a:solidFill>
                  <a:srgbClr val="000000"/>
                </a:solidFill>
                <a:cs typeface="Calibri"/>
              </a:rPr>
              <a:t> </a:t>
            </a:r>
            <a:r>
              <a:rPr lang="en-US" sz="2500" baseline="30000" dirty="0" smtClean="0">
                <a:solidFill>
                  <a:srgbClr val="000000"/>
                </a:solidFill>
                <a:cs typeface="Calibri"/>
              </a:rPr>
              <a:t>1</a:t>
            </a:r>
            <a:r>
              <a:rPr lang="en-US" sz="2500" dirty="0" smtClean="0">
                <a:solidFill>
                  <a:srgbClr val="000000"/>
                </a:solidFill>
                <a:cs typeface="Calibri"/>
              </a:rPr>
              <a:t>University </a:t>
            </a:r>
            <a:r>
              <a:rPr lang="en-US" sz="2500" dirty="0">
                <a:solidFill>
                  <a:srgbClr val="000000"/>
                </a:solidFill>
                <a:cs typeface="Calibri"/>
              </a:rPr>
              <a:t>of South Florida – Florida, USA</a:t>
            </a:r>
          </a:p>
          <a:p>
            <a:pPr algn="just">
              <a:buFont typeface="Wingdings" charset="0"/>
              <a:buNone/>
            </a:pPr>
            <a:r>
              <a:rPr lang="en-US" sz="2500" baseline="30000" dirty="0">
                <a:solidFill>
                  <a:srgbClr val="000000"/>
                </a:solidFill>
                <a:cs typeface="Calibri"/>
              </a:rPr>
              <a:t>2</a:t>
            </a:r>
            <a:r>
              <a:rPr lang="en-US" sz="2500" dirty="0" smtClean="0">
                <a:solidFill>
                  <a:srgbClr val="000000"/>
                </a:solidFill>
                <a:cs typeface="Calibri"/>
              </a:rPr>
              <a:t>Yahoo </a:t>
            </a:r>
            <a:r>
              <a:rPr lang="en-US" sz="2500" dirty="0">
                <a:solidFill>
                  <a:srgbClr val="000000"/>
                </a:solidFill>
                <a:cs typeface="Calibri"/>
              </a:rPr>
              <a:t>Labs – Barcelona, Spain </a:t>
            </a:r>
            <a:r>
              <a:rPr lang="en-US" sz="2500" dirty="0" smtClean="0"/>
              <a:t>   </a:t>
            </a:r>
            <a:endParaRPr lang="en-US" sz="2500" dirty="0"/>
          </a:p>
        </p:txBody>
      </p:sp>
      <p:pic>
        <p:nvPicPr>
          <p:cNvPr id="10" name="Picture 3" descr="yaho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11" y="5806180"/>
            <a:ext cx="1086556" cy="9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98778"/>
            <a:ext cx="776111" cy="776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03600" y="98778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300" b="1" dirty="0" smtClean="0"/>
              <a:t>World </a:t>
            </a:r>
            <a:r>
              <a:rPr lang="en-US" sz="2300" b="1" dirty="0"/>
              <a:t>Wide Web </a:t>
            </a:r>
            <a:r>
              <a:rPr lang="en-US" sz="2300" b="1" dirty="0" smtClean="0"/>
              <a:t>Conference</a:t>
            </a:r>
          </a:p>
          <a:p>
            <a:r>
              <a:rPr lang="en-US" sz="2300" b="1" dirty="0" smtClean="0"/>
              <a:t>(WWW 2015)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187186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flags good </a:t>
            </a:r>
            <a:r>
              <a:rPr lang="en-US" dirty="0"/>
              <a:t>proxies for content </a:t>
            </a:r>
            <a:r>
              <a:rPr lang="en-US" dirty="0" smtClean="0"/>
              <a:t>abuse?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6088" y="2229557"/>
            <a:ext cx="83535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 smtClean="0"/>
              <a:t>How good are users at flagging?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 smtClean="0"/>
              <a:t>How quickly is correctly flagged content removed? </a:t>
            </a:r>
            <a:endParaRPr lang="en-US" sz="3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79" y="2282987"/>
            <a:ext cx="491731" cy="46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2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Flagged content is quickly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2223" y="4402665"/>
            <a:ext cx="847513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300" dirty="0" smtClean="0"/>
              <a:t>~97</a:t>
            </a:r>
            <a:r>
              <a:rPr lang="en-US" sz="2300" dirty="0"/>
              <a:t>% </a:t>
            </a:r>
            <a:r>
              <a:rPr lang="en-US" sz="2300" dirty="0" smtClean="0"/>
              <a:t>of reported </a:t>
            </a:r>
            <a:r>
              <a:rPr lang="en-US" sz="2300" dirty="0"/>
              <a:t>questions and answers </a:t>
            </a:r>
            <a:r>
              <a:rPr lang="en-US" sz="2300" dirty="0" smtClean="0"/>
              <a:t>are deleted the same day.</a:t>
            </a:r>
          </a:p>
          <a:p>
            <a:pPr marL="285750" indent="-285750">
              <a:buFont typeface="Arial"/>
              <a:buChar char="•"/>
            </a:pPr>
            <a:r>
              <a:rPr lang="en-US" sz="2300" dirty="0"/>
              <a:t>All reported </a:t>
            </a:r>
            <a:r>
              <a:rPr lang="en-US" sz="2300" dirty="0" smtClean="0"/>
              <a:t>questions </a:t>
            </a:r>
            <a:r>
              <a:rPr lang="en-US" sz="2300" dirty="0"/>
              <a:t>and answers are deleted within three </a:t>
            </a:r>
            <a:r>
              <a:rPr lang="en-US" sz="2300" dirty="0" smtClean="0"/>
              <a:t>days.</a:t>
            </a:r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50</a:t>
            </a:r>
            <a:r>
              <a:rPr lang="en-US" sz="2300" dirty="0"/>
              <a:t>% of the bad posts are </a:t>
            </a:r>
            <a:r>
              <a:rPr lang="en-US" sz="2300" dirty="0" smtClean="0"/>
              <a:t>reported </a:t>
            </a:r>
            <a:r>
              <a:rPr lang="en-US" sz="2300" dirty="0"/>
              <a:t>within 10 minutes </a:t>
            </a:r>
            <a:r>
              <a:rPr lang="en-US" sz="2300" dirty="0" smtClean="0"/>
              <a:t>of posting.</a:t>
            </a:r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133121"/>
            <a:ext cx="5419808" cy="32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4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use flags to detect content abusers?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86801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Common </a:t>
            </a:r>
            <a:r>
              <a:rPr lang="en-US" dirty="0" smtClean="0">
                <a:latin typeface="Calibri"/>
                <a:cs typeface="Calibri"/>
              </a:rPr>
              <a:t>wisdom: content </a:t>
            </a:r>
            <a:r>
              <a:rPr lang="en-US" dirty="0">
                <a:latin typeface="Calibri"/>
                <a:cs typeface="Calibri"/>
              </a:rPr>
              <a:t>abusers</a:t>
            </a:r>
            <a:r>
              <a:rPr lang="en-US" dirty="0" smtClean="0">
                <a:latin typeface="Calibri"/>
                <a:cs typeface="Calibri"/>
              </a:rPr>
              <a:t> receive many flags.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1% </a:t>
            </a:r>
            <a:r>
              <a:rPr lang="en-US" dirty="0" smtClean="0">
                <a:latin typeface="Calibri"/>
                <a:cs typeface="Calibri"/>
              </a:rPr>
              <a:t>top flagged </a:t>
            </a:r>
            <a:r>
              <a:rPr lang="en-US" dirty="0">
                <a:latin typeface="Calibri"/>
                <a:cs typeface="Calibri"/>
              </a:rPr>
              <a:t>questioners 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dirty="0">
                <a:latin typeface="Calibri"/>
                <a:cs typeface="Calibri"/>
              </a:rPr>
              <a:t>responders)</a:t>
            </a:r>
            <a:r>
              <a:rPr lang="en-US" dirty="0" smtClean="0">
                <a:latin typeface="Calibri"/>
                <a:cs typeface="Calibri"/>
              </a:rPr>
              <a:t>: 51.63% (53.89%) are </a:t>
            </a:r>
            <a:r>
              <a:rPr lang="en-US" dirty="0">
                <a:latin typeface="Calibri"/>
                <a:cs typeface="Calibri"/>
              </a:rPr>
              <a:t>suspended</a:t>
            </a:r>
            <a:r>
              <a:rPr lang="en-US" dirty="0" smtClean="0">
                <a:latin typeface="Calibri"/>
                <a:cs typeface="Calibri"/>
              </a:rPr>
              <a:t>.</a:t>
            </a:r>
          </a:p>
          <a:p>
            <a:r>
              <a:rPr lang="en-US" dirty="0" smtClean="0">
                <a:latin typeface="Calibri"/>
                <a:cs typeface="Calibri"/>
              </a:rPr>
              <a:t>But, very active </a:t>
            </a:r>
            <a:r>
              <a:rPr lang="en-US" dirty="0">
                <a:latin typeface="Calibri"/>
                <a:cs typeface="Calibri"/>
              </a:rPr>
              <a:t>users </a:t>
            </a:r>
            <a:r>
              <a:rPr lang="en-US" dirty="0" smtClean="0">
                <a:latin typeface="Calibri"/>
                <a:cs typeface="Calibri"/>
              </a:rPr>
              <a:t>tend to collect </a:t>
            </a:r>
            <a:r>
              <a:rPr lang="en-US" dirty="0">
                <a:latin typeface="Calibri"/>
                <a:cs typeface="Calibri"/>
              </a:rPr>
              <a:t>many </a:t>
            </a:r>
            <a:r>
              <a:rPr lang="en-US" dirty="0" smtClean="0">
                <a:latin typeface="Calibri"/>
                <a:cs typeface="Calibri"/>
              </a:rPr>
              <a:t>flags.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Corr. (#questions, #valid flags) = </a:t>
            </a:r>
            <a:r>
              <a:rPr lang="en-US" dirty="0">
                <a:latin typeface="Calibri"/>
                <a:cs typeface="Calibri"/>
              </a:rPr>
              <a:t>0.49, p &lt; </a:t>
            </a:r>
            <a:r>
              <a:rPr lang="en-US" dirty="0" smtClean="0">
                <a:latin typeface="Calibri"/>
                <a:cs typeface="Calibri"/>
              </a:rPr>
              <a:t>0.05.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Corr</a:t>
            </a:r>
            <a:r>
              <a:rPr lang="en-US" dirty="0">
                <a:latin typeface="Calibri"/>
                <a:cs typeface="Calibri"/>
              </a:rPr>
              <a:t>. (</a:t>
            </a:r>
            <a:r>
              <a:rPr lang="en-US" dirty="0" smtClean="0">
                <a:latin typeface="Calibri"/>
                <a:cs typeface="Calibri"/>
              </a:rPr>
              <a:t>#answers, </a:t>
            </a:r>
            <a:r>
              <a:rPr lang="en-US" dirty="0">
                <a:latin typeface="Calibri"/>
                <a:cs typeface="Calibri"/>
              </a:rPr>
              <a:t>#valid flags) = </a:t>
            </a:r>
            <a:r>
              <a:rPr lang="en-US" dirty="0" smtClean="0">
                <a:latin typeface="Calibri"/>
                <a:cs typeface="Calibri"/>
              </a:rPr>
              <a:t>0.37, </a:t>
            </a:r>
            <a:r>
              <a:rPr lang="en-US" dirty="0">
                <a:latin typeface="Calibri"/>
                <a:cs typeface="Calibri"/>
              </a:rPr>
              <a:t>p &lt; </a:t>
            </a:r>
            <a:r>
              <a:rPr lang="en-US" dirty="0" smtClean="0">
                <a:latin typeface="Calibri"/>
                <a:cs typeface="Calibri"/>
              </a:rPr>
              <a:t>0.05. </a:t>
            </a:r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89754" y="5273675"/>
            <a:ext cx="8305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			So, activity matters.</a:t>
            </a:r>
          </a:p>
          <a:p>
            <a:pPr marL="0" indent="0">
              <a:buFont typeface="Wingdings" charset="0"/>
              <a:buNone/>
            </a:pPr>
            <a:endParaRPr lang="en-US" sz="2400" dirty="0" smtClean="0">
              <a:latin typeface="Verdana" charset="0"/>
            </a:endParaRPr>
          </a:p>
          <a:p>
            <a:pPr marL="0" indent="0">
              <a:buFont typeface="Wingdings" charset="0"/>
              <a:buNone/>
            </a:pPr>
            <a:endParaRPr lang="en-US" sz="24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0472"/>
            <a:ext cx="8229600" cy="1143000"/>
          </a:xfrm>
        </p:spPr>
        <p:txBody>
          <a:bodyPr/>
          <a:lstStyle/>
          <a:p>
            <a:r>
              <a:rPr lang="en-US" dirty="0"/>
              <a:t>Deviance </a:t>
            </a:r>
            <a:r>
              <a:rPr lang="en-US" dirty="0" smtClean="0"/>
              <a:t>Score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1701"/>
            <a:ext cx="8229600" cy="1567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Indicates how </a:t>
            </a:r>
            <a:r>
              <a:rPr lang="en-US" dirty="0">
                <a:latin typeface="Calibri"/>
                <a:cs typeface="Calibri"/>
              </a:rPr>
              <a:t>much a user deviates from the norm in terms of received flags considering the amount of her activity</a:t>
            </a:r>
            <a:r>
              <a:rPr lang="en-US" dirty="0" smtClean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0111" y="2695221"/>
            <a:ext cx="5264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cs typeface="Calibri"/>
              </a:rPr>
              <a:t>Deviance</a:t>
            </a:r>
            <a:r>
              <a:rPr lang="en-US" sz="3000" baseline="-25000" dirty="0" err="1">
                <a:cs typeface="Calibri"/>
              </a:rPr>
              <a:t>Q</a:t>
            </a:r>
            <a:r>
              <a:rPr lang="en-US" sz="3000" baseline="-25000" dirty="0">
                <a:cs typeface="Calibri"/>
              </a:rPr>
              <a:t>/A </a:t>
            </a:r>
            <a:r>
              <a:rPr lang="en-US" sz="3000" dirty="0">
                <a:cs typeface="Calibri"/>
              </a:rPr>
              <a:t>(u) = Y</a:t>
            </a:r>
            <a:r>
              <a:rPr lang="en-US" sz="3000" baseline="-25000" dirty="0">
                <a:cs typeface="Calibri"/>
              </a:rPr>
              <a:t>Q/</a:t>
            </a:r>
            <a:r>
              <a:rPr lang="en-US" sz="3000" baseline="-25000" dirty="0" err="1">
                <a:cs typeface="Calibri"/>
              </a:rPr>
              <a:t>A,u</a:t>
            </a:r>
            <a:r>
              <a:rPr lang="en-US" sz="3000" baseline="-25000" dirty="0">
                <a:cs typeface="Calibri"/>
              </a:rPr>
              <a:t> </a:t>
            </a:r>
            <a:r>
              <a:rPr lang="en-US" sz="3000" dirty="0">
                <a:cs typeface="Calibri"/>
              </a:rPr>
              <a:t>− E(Y</a:t>
            </a:r>
            <a:r>
              <a:rPr lang="en-US" sz="3000" baseline="-25000" dirty="0">
                <a:cs typeface="Calibri"/>
              </a:rPr>
              <a:t>Q/</a:t>
            </a:r>
            <a:r>
              <a:rPr lang="en-US" sz="3000" baseline="-25000" dirty="0" err="1">
                <a:cs typeface="Calibri"/>
              </a:rPr>
              <a:t>A,u</a:t>
            </a:r>
            <a:r>
              <a:rPr lang="en-US" sz="3000" dirty="0">
                <a:cs typeface="Calibri"/>
              </a:rPr>
              <a:t>)</a:t>
            </a:r>
          </a:p>
          <a:p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979307" y="4885613"/>
            <a:ext cx="5621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cs typeface="Calibri"/>
              </a:rPr>
              <a:t>E</a:t>
            </a:r>
            <a:r>
              <a:rPr lang="en-US" sz="3000" dirty="0">
                <a:cs typeface="Calibri"/>
              </a:rPr>
              <a:t>(Y</a:t>
            </a:r>
            <a:r>
              <a:rPr lang="en-US" sz="3000" baseline="-25000" dirty="0">
                <a:cs typeface="Calibri"/>
              </a:rPr>
              <a:t>Q/</a:t>
            </a:r>
            <a:r>
              <a:rPr lang="en-US" sz="3000" baseline="-25000" dirty="0" err="1">
                <a:cs typeface="Calibri"/>
              </a:rPr>
              <a:t>A,u</a:t>
            </a:r>
            <a:r>
              <a:rPr lang="en-US" sz="3000" dirty="0">
                <a:cs typeface="Calibri"/>
              </a:rPr>
              <a:t>) </a:t>
            </a:r>
            <a:r>
              <a:rPr lang="en-US" sz="3000" dirty="0" smtClean="0">
                <a:cs typeface="Calibri"/>
              </a:rPr>
              <a:t>is </a:t>
            </a:r>
            <a:r>
              <a:rPr lang="en-US" sz="3000" dirty="0">
                <a:cs typeface="Calibri"/>
              </a:rPr>
              <a:t>computed by Y =α+β</a:t>
            </a:r>
            <a:r>
              <a:rPr lang="en-US" sz="3000" dirty="0" err="1">
                <a:cs typeface="Calibri"/>
              </a:rPr>
              <a:t>X+ε</a:t>
            </a:r>
            <a:endParaRPr lang="en-US" sz="3000" dirty="0">
              <a:cs typeface="Calibri"/>
            </a:endParaRPr>
          </a:p>
          <a:p>
            <a:endParaRPr lang="en-US" sz="30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231444" y="3273780"/>
            <a:ext cx="733779" cy="5424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48118" y="3679667"/>
            <a:ext cx="23948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500" dirty="0" smtClean="0">
                <a:cs typeface="Calibri"/>
              </a:rPr>
              <a:t># correct </a:t>
            </a:r>
            <a:r>
              <a:rPr lang="en-US" sz="2500" dirty="0">
                <a:cs typeface="Calibri"/>
              </a:rPr>
              <a:t>flags </a:t>
            </a:r>
          </a:p>
          <a:p>
            <a:pPr marL="0" lvl="1"/>
            <a:r>
              <a:rPr lang="en-US" sz="2500" dirty="0">
                <a:cs typeface="Calibri"/>
              </a:rPr>
              <a:t>r</a:t>
            </a:r>
            <a:r>
              <a:rPr lang="en-US" sz="2500" dirty="0" smtClean="0">
                <a:cs typeface="Calibri"/>
              </a:rPr>
              <a:t>eceived for </a:t>
            </a:r>
            <a:r>
              <a:rPr lang="en-US" sz="2500" dirty="0">
                <a:cs typeface="Calibri"/>
              </a:rPr>
              <a:t>Q/A</a:t>
            </a:r>
          </a:p>
          <a:p>
            <a:endParaRPr lang="en-US" sz="2500" dirty="0"/>
          </a:p>
        </p:txBody>
      </p:sp>
      <p:sp>
        <p:nvSpPr>
          <p:cNvPr id="12" name="TextBox 11"/>
          <p:cNvSpPr txBox="1"/>
          <p:nvPr/>
        </p:nvSpPr>
        <p:spPr>
          <a:xfrm>
            <a:off x="4846493" y="3703005"/>
            <a:ext cx="34134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600" dirty="0" smtClean="0">
                <a:cs typeface="Calibri"/>
              </a:rPr>
              <a:t># expected </a:t>
            </a:r>
            <a:r>
              <a:rPr lang="en-US" sz="2600" dirty="0">
                <a:cs typeface="Calibri"/>
              </a:rPr>
              <a:t>correct flags </a:t>
            </a:r>
            <a:endParaRPr lang="en-US" sz="2600" dirty="0" smtClean="0">
              <a:cs typeface="Calibri"/>
            </a:endParaRPr>
          </a:p>
          <a:p>
            <a:pPr marL="0" lvl="1"/>
            <a:r>
              <a:rPr lang="en-US" sz="2600" dirty="0">
                <a:cs typeface="Calibri"/>
              </a:rPr>
              <a:t>r</a:t>
            </a:r>
            <a:r>
              <a:rPr lang="en-US" sz="2600" dirty="0" smtClean="0">
                <a:cs typeface="Calibri"/>
              </a:rPr>
              <a:t>eceived for Q</a:t>
            </a:r>
            <a:r>
              <a:rPr lang="en-US" sz="2600" dirty="0">
                <a:cs typeface="Calibri"/>
              </a:rPr>
              <a:t>/A</a:t>
            </a:r>
            <a:endParaRPr lang="en-US" sz="2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517444" y="3273780"/>
            <a:ext cx="353419" cy="58477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628440" y="5362222"/>
            <a:ext cx="254002" cy="36688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62579" y="5638964"/>
            <a:ext cx="20929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600" dirty="0" smtClean="0">
                <a:cs typeface="Calibri"/>
              </a:rPr>
              <a:t># correct flags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021366" y="5362222"/>
            <a:ext cx="32296" cy="36688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29276" y="5636143"/>
            <a:ext cx="19732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600" dirty="0" smtClean="0">
                <a:cs typeface="Calibri"/>
              </a:rPr>
              <a:t># posts (Q/A)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4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Deviance </a:t>
            </a:r>
            <a:r>
              <a:rPr lang="en-US" dirty="0" smtClean="0"/>
              <a:t>score </a:t>
            </a:r>
            <a:r>
              <a:rPr lang="en-US" dirty="0"/>
              <a:t>vs. </a:t>
            </a:r>
            <a:r>
              <a:rPr lang="en-US" dirty="0" smtClean="0"/>
              <a:t>suspension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86" y="1586971"/>
            <a:ext cx="8089961" cy="23923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0916" y="4217085"/>
            <a:ext cx="84137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Suspended </a:t>
            </a:r>
            <a:r>
              <a:rPr lang="en-US" sz="3200" dirty="0"/>
              <a:t>users tend to have higher deviance scores than deviant (not suspended) users.</a:t>
            </a:r>
          </a:p>
        </p:txBody>
      </p:sp>
    </p:spTree>
    <p:extLst>
      <p:ext uri="{BB962C8B-B14F-4D97-AF65-F5344CB8AC3E}">
        <p14:creationId xmlns:p14="http://schemas.microsoft.com/office/powerpoint/2010/main" val="130701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deviance </a:t>
            </a:r>
            <a:r>
              <a:rPr lang="en-US" dirty="0"/>
              <a:t>scores enough to detect content abusers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2" y="2544233"/>
            <a:ext cx="8595023" cy="2620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888" y="1571252"/>
            <a:ext cx="91016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300" dirty="0">
                <a:cs typeface="Calibri"/>
              </a:rPr>
              <a:t>1% top flagged </a:t>
            </a:r>
            <a:r>
              <a:rPr lang="en-US" sz="2400" dirty="0">
                <a:cs typeface="Calibri"/>
              </a:rPr>
              <a:t>questioners (responders)</a:t>
            </a:r>
            <a:r>
              <a:rPr lang="en-US" sz="2300" dirty="0" smtClean="0">
                <a:cs typeface="Calibri"/>
              </a:rPr>
              <a:t>: </a:t>
            </a:r>
            <a:r>
              <a:rPr lang="en-US" sz="2300" dirty="0">
                <a:cs typeface="Calibri"/>
              </a:rPr>
              <a:t>51.63% (53.89%) </a:t>
            </a:r>
            <a:r>
              <a:rPr lang="en-US" sz="2300" dirty="0" smtClean="0">
                <a:cs typeface="Calibri"/>
              </a:rPr>
              <a:t>suspended.</a:t>
            </a:r>
          </a:p>
          <a:p>
            <a:pPr marL="285750" indent="-285750">
              <a:buFont typeface="Arial"/>
              <a:buChar char="•"/>
            </a:pPr>
            <a:r>
              <a:rPr lang="en-US" sz="2300" dirty="0">
                <a:cs typeface="Calibri"/>
              </a:rPr>
              <a:t>1% top </a:t>
            </a:r>
            <a:r>
              <a:rPr lang="en-US" sz="2300" dirty="0" smtClean="0">
                <a:cs typeface="Calibri"/>
              </a:rPr>
              <a:t>deviant </a:t>
            </a:r>
            <a:r>
              <a:rPr lang="en-US" sz="2400" dirty="0">
                <a:cs typeface="Calibri"/>
              </a:rPr>
              <a:t>questioners (responders)</a:t>
            </a:r>
            <a:r>
              <a:rPr lang="en-US" sz="2300" dirty="0" smtClean="0">
                <a:cs typeface="Calibri"/>
              </a:rPr>
              <a:t>: 63.94% (64.77%</a:t>
            </a:r>
            <a:r>
              <a:rPr lang="en-US" sz="2300" dirty="0">
                <a:cs typeface="Calibri"/>
              </a:rPr>
              <a:t>) </a:t>
            </a:r>
            <a:r>
              <a:rPr lang="en-US" sz="2300" dirty="0" smtClean="0">
                <a:cs typeface="Calibri"/>
              </a:rPr>
              <a:t>suspended.</a:t>
            </a:r>
            <a:endParaRPr lang="en-US" sz="2300" dirty="0"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6910" y="5340687"/>
            <a:ext cx="81703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  <a:cs typeface="Calibri"/>
              </a:rPr>
              <a:t>However, 40</a:t>
            </a:r>
            <a:r>
              <a:rPr lang="en-US" sz="3000" dirty="0">
                <a:solidFill>
                  <a:srgbClr val="FF0000"/>
                </a:solidFill>
                <a:cs typeface="Calibri"/>
              </a:rPr>
              <a:t>% of the suspended users </a:t>
            </a:r>
            <a:endParaRPr lang="en-US" sz="3000" dirty="0" smtClean="0">
              <a:solidFill>
                <a:srgbClr val="FF0000"/>
              </a:solidFill>
              <a:cs typeface="Calibri"/>
            </a:endParaRPr>
          </a:p>
          <a:p>
            <a:r>
              <a:rPr lang="en-US" sz="3000" dirty="0" smtClean="0">
                <a:solidFill>
                  <a:srgbClr val="FF0000"/>
                </a:solidFill>
                <a:cs typeface="Calibri"/>
              </a:rPr>
              <a:t>had </a:t>
            </a:r>
            <a:r>
              <a:rPr lang="en-US" sz="3000" dirty="0">
                <a:solidFill>
                  <a:srgbClr val="FF0000"/>
                </a:solidFill>
                <a:cs typeface="Calibri"/>
              </a:rPr>
              <a:t>never been </a:t>
            </a:r>
            <a:r>
              <a:rPr lang="en-US" sz="3000" dirty="0" smtClean="0">
                <a:solidFill>
                  <a:srgbClr val="FF0000"/>
                </a:solidFill>
                <a:cs typeface="Calibri"/>
              </a:rPr>
              <a:t>flagged!</a:t>
            </a:r>
            <a:endParaRPr lang="en-US" sz="3000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489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alibri"/>
              </a:rPr>
              <a:t>Deviance is not necessarily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7429" y="4456057"/>
            <a:ext cx="74948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500" dirty="0"/>
              <a:t>Deviant users </a:t>
            </a:r>
            <a:r>
              <a:rPr lang="en-US" sz="3500" dirty="0" smtClean="0"/>
              <a:t>attract </a:t>
            </a:r>
            <a:r>
              <a:rPr lang="en-US" sz="3500" dirty="0"/>
              <a:t>more </a:t>
            </a:r>
            <a:r>
              <a:rPr lang="en-US" sz="3500" dirty="0" smtClean="0"/>
              <a:t>answers.</a:t>
            </a:r>
          </a:p>
          <a:p>
            <a:pPr marL="285750" indent="-285750">
              <a:buFont typeface="Arial"/>
              <a:buChar char="•"/>
            </a:pPr>
            <a:r>
              <a:rPr lang="en-US" sz="3500" dirty="0"/>
              <a:t>Deviant </a:t>
            </a:r>
            <a:r>
              <a:rPr lang="en-US" sz="3500" dirty="0" smtClean="0"/>
              <a:t>users involve more users.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" y="1329124"/>
            <a:ext cx="8915876" cy="26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6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Moderate deviants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beneficial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13" y="1332089"/>
            <a:ext cx="7007578" cy="43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79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suspended </a:t>
            </a:r>
            <a:r>
              <a:rPr lang="en-US" dirty="0"/>
              <a:t>but </a:t>
            </a:r>
            <a:r>
              <a:rPr lang="en-US" dirty="0" smtClean="0"/>
              <a:t>not </a:t>
            </a:r>
            <a:r>
              <a:rPr lang="en-US" dirty="0"/>
              <a:t>f</a:t>
            </a:r>
            <a:r>
              <a:rPr lang="en-US" dirty="0" smtClean="0"/>
              <a:t>lagged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" y="1761067"/>
            <a:ext cx="8870364" cy="17667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3001" y="4339165"/>
            <a:ext cx="4450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Lower activity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Smaller social </a:t>
            </a:r>
            <a:r>
              <a:rPr lang="en-US" sz="3200" dirty="0" smtClean="0"/>
              <a:t>circles</a:t>
            </a:r>
          </a:p>
        </p:txBody>
      </p:sp>
    </p:spTree>
    <p:extLst>
      <p:ext uri="{BB962C8B-B14F-4D97-AF65-F5344CB8AC3E}">
        <p14:creationId xmlns:p14="http://schemas.microsoft.com/office/powerpoint/2010/main" val="424904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8387"/>
            <a:ext cx="8686800" cy="1764946"/>
          </a:xfrm>
        </p:spPr>
        <p:txBody>
          <a:bodyPr>
            <a:normAutofit/>
          </a:bodyPr>
          <a:lstStyle/>
          <a:p>
            <a:r>
              <a:rPr lang="en-US" sz="3500" dirty="0" smtClean="0">
                <a:cs typeface="Calibri"/>
              </a:rPr>
              <a:t>Can we learn more about suspended users from the social network topology?</a:t>
            </a:r>
            <a:endParaRPr lang="en-US" sz="3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1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Community Question </a:t>
            </a:r>
            <a:r>
              <a:rPr lang="en-US" dirty="0" smtClean="0"/>
              <a:t>Answering (CQA)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3" y="1567062"/>
            <a:ext cx="6795835" cy="1309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3" y="2938696"/>
            <a:ext cx="6875704" cy="21915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2553" y="1567062"/>
            <a:ext cx="6875704" cy="38496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71222" y="3810000"/>
            <a:ext cx="2229556" cy="366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social network </a:t>
            </a:r>
            <a:r>
              <a:rPr lang="en-US" dirty="0"/>
              <a:t>c</a:t>
            </a:r>
            <a:r>
              <a:rPr lang="en-US" dirty="0" smtClean="0"/>
              <a:t>hannels </a:t>
            </a:r>
            <a:r>
              <a:rPr lang="en-US" dirty="0"/>
              <a:t>a</a:t>
            </a:r>
            <a:r>
              <a:rPr lang="en-US" dirty="0" smtClean="0"/>
              <a:t>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41" y="1322605"/>
            <a:ext cx="3898902" cy="2386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461" y="3670733"/>
            <a:ext cx="6732306" cy="6926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2856" y="4566335"/>
            <a:ext cx="7502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Users </a:t>
            </a:r>
            <a:r>
              <a:rPr lang="en-US" sz="3200" dirty="0"/>
              <a:t>receive more answers from </a:t>
            </a:r>
            <a:r>
              <a:rPr lang="en-US" sz="3200" dirty="0" smtClean="0"/>
              <a:t>close neighborhood.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661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social network </a:t>
            </a:r>
            <a:r>
              <a:rPr lang="en-US" dirty="0"/>
              <a:t>m</a:t>
            </a:r>
            <a:r>
              <a:rPr lang="en-US" dirty="0" smtClean="0"/>
              <a:t>onitors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4420552" cy="2455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03057" y="153833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Social: 75</a:t>
            </a:r>
            <a:r>
              <a:rPr lang="en-US" sz="2800" dirty="0"/>
              <a:t>% </a:t>
            </a:r>
            <a:r>
              <a:rPr lang="en-US" sz="2800" dirty="0" smtClean="0"/>
              <a:t>reports are from within </a:t>
            </a:r>
            <a:r>
              <a:rPr lang="en-US" sz="2800" dirty="0"/>
              <a:t>5 social </a:t>
            </a:r>
            <a:r>
              <a:rPr lang="en-US" sz="2800" dirty="0" smtClean="0"/>
              <a:t>hops.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Random: 9</a:t>
            </a:r>
            <a:r>
              <a:rPr lang="en-US" sz="2800" dirty="0"/>
              <a:t>% </a:t>
            </a:r>
            <a:r>
              <a:rPr lang="en-US" sz="2800" dirty="0" smtClean="0"/>
              <a:t>reports are </a:t>
            </a:r>
            <a:r>
              <a:rPr lang="en-US" sz="2800" dirty="0"/>
              <a:t>from within 5 social </a:t>
            </a:r>
            <a:r>
              <a:rPr lang="en-US" sz="2800" dirty="0" smtClean="0"/>
              <a:t>hops.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53" y="6108700"/>
            <a:ext cx="4058227" cy="723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42" y="3898900"/>
            <a:ext cx="3906158" cy="23067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42322" y="4191001"/>
            <a:ext cx="40912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Higher probability of being flagged by close neighbors.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758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cs typeface="Calibri"/>
              </a:rPr>
              <a:t>social network shows </a:t>
            </a:r>
            <a:r>
              <a:rPr lang="en-US" dirty="0" err="1" smtClean="0"/>
              <a:t>homophily</a:t>
            </a:r>
            <a:r>
              <a:rPr lang="en-US" dirty="0" smtClean="0"/>
              <a:t> in the deviance score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87685" y="2952740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= </a:t>
            </a:r>
            <a:r>
              <a:rPr lang="en-US" dirty="0" err="1" smtClean="0"/>
              <a:t>Assortativity</a:t>
            </a:r>
            <a:r>
              <a:rPr lang="en-US" dirty="0" smtClean="0"/>
              <a:t> coefficient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686046"/>
            <a:ext cx="847237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 smtClean="0"/>
              <a:t>Homophily</a:t>
            </a:r>
            <a:r>
              <a:rPr lang="en-US" sz="2500" dirty="0" smtClean="0"/>
              <a:t> : (non)deviant </a:t>
            </a:r>
            <a:r>
              <a:rPr lang="en-US" sz="2500" dirty="0"/>
              <a:t>users tend to be close to each </a:t>
            </a:r>
            <a:r>
              <a:rPr lang="en-US" sz="2500" dirty="0" smtClean="0"/>
              <a:t>other.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09" y="1904998"/>
            <a:ext cx="7958665" cy="9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1450" y="2529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F583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Can we detect content abusers?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83" y="1395942"/>
            <a:ext cx="4582584" cy="49660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9620" y="3090333"/>
            <a:ext cx="23271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29 Features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402799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66333"/>
            <a:ext cx="7891778" cy="3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1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417638"/>
            <a:ext cx="7509507" cy="1545166"/>
          </a:xfrm>
          <a:prstGeom prst="rect">
            <a:avLst/>
          </a:prstGeom>
        </p:spPr>
      </p:pic>
      <p:pic>
        <p:nvPicPr>
          <p:cNvPr id="5" name="Picture 4" descr="all_featur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2" y="3113580"/>
            <a:ext cx="7250290" cy="31072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785551" y="3556009"/>
            <a:ext cx="484070" cy="557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57706" y="3230273"/>
            <a:ext cx="822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baseline="30000" dirty="0">
                <a:solidFill>
                  <a:srgbClr val="FF0000"/>
                </a:solidFill>
              </a:rPr>
              <a:t>4.11%</a:t>
            </a:r>
            <a:endParaRPr 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17" y="1655232"/>
            <a:ext cx="6258954" cy="4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1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Lessons learned from study of flagging content </a:t>
            </a:r>
            <a:r>
              <a:rPr lang="en-US" dirty="0">
                <a:latin typeface="Calibri"/>
                <a:cs typeface="Calibri"/>
              </a:rPr>
              <a:t>in Yahoo </a:t>
            </a:r>
            <a:r>
              <a:rPr lang="en-US" dirty="0" smtClean="0">
                <a:latin typeface="Calibri"/>
                <a:cs typeface="Calibri"/>
              </a:rPr>
              <a:t>Answers: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Flags are overwhelmingly correct.</a:t>
            </a:r>
          </a:p>
          <a:p>
            <a:r>
              <a:rPr lang="en-US" dirty="0" smtClean="0">
                <a:latin typeface="Calibri"/>
                <a:cs typeface="Calibri"/>
              </a:rPr>
              <a:t>Deviance metric demonstrates better performance than flags in detecting content abusers. </a:t>
            </a:r>
          </a:p>
          <a:p>
            <a:r>
              <a:rPr lang="en-US" dirty="0" smtClean="0">
                <a:latin typeface="Calibri"/>
                <a:cs typeface="Calibri"/>
              </a:rPr>
              <a:t>Deviance is not necessarily bad, but extreme </a:t>
            </a:r>
            <a:r>
              <a:rPr lang="en-US" dirty="0">
                <a:latin typeface="Calibri"/>
                <a:cs typeface="Calibri"/>
              </a:rPr>
              <a:t>deviants are </a:t>
            </a:r>
            <a:r>
              <a:rPr lang="en-US" dirty="0" smtClean="0">
                <a:latin typeface="Calibri"/>
                <a:cs typeface="Calibri"/>
              </a:rPr>
              <a:t>suspended.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 social network channels attention, </a:t>
            </a:r>
            <a:r>
              <a:rPr lang="en-US" dirty="0">
                <a:latin typeface="Calibri"/>
                <a:cs typeface="Calibri"/>
              </a:rPr>
              <a:t>monitors </a:t>
            </a:r>
            <a:r>
              <a:rPr lang="en-US" dirty="0" smtClean="0">
                <a:latin typeface="Calibri"/>
                <a:cs typeface="Calibri"/>
              </a:rPr>
              <a:t>behavior and shows </a:t>
            </a:r>
            <a:r>
              <a:rPr lang="en-US" dirty="0" err="1" smtClean="0">
                <a:latin typeface="Calibri"/>
                <a:cs typeface="Calibri"/>
              </a:rPr>
              <a:t>homophily</a:t>
            </a:r>
            <a:r>
              <a:rPr lang="en-US" dirty="0" smtClean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Automatic classification of content abusers is possible with 83% accuracy.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4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41" y="851505"/>
            <a:ext cx="3882571" cy="30025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83064" y="4642556"/>
            <a:ext cx="281111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/>
              <a:t>Questions?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86222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311" y="2518304"/>
            <a:ext cx="4848578" cy="1143000"/>
          </a:xfrm>
        </p:spPr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3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CQA: popular, informative,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" y="1673562"/>
            <a:ext cx="5270446" cy="37850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2078" y="2627484"/>
            <a:ext cx="3578207" cy="127006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5001" y="2466385"/>
            <a:ext cx="4381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err="1"/>
              <a:t>Quora</a:t>
            </a:r>
            <a:r>
              <a:rPr lang="en-US" sz="2800" b="1" dirty="0"/>
              <a:t>: </a:t>
            </a:r>
            <a:r>
              <a:rPr lang="en-US" sz="2800" dirty="0"/>
              <a:t>3 times growth </a:t>
            </a:r>
            <a:r>
              <a:rPr lang="en-US" sz="2800" dirty="0" smtClean="0"/>
              <a:t>in a year (2013)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/>
              <a:t>Yahoo Answers: </a:t>
            </a:r>
            <a:r>
              <a:rPr lang="en-US" sz="2800" dirty="0"/>
              <a:t>&gt;1B answers (2010</a:t>
            </a:r>
            <a:r>
              <a:rPr lang="en-US" sz="2800" dirty="0" smtClean="0"/>
              <a:t>)</a:t>
            </a:r>
            <a:endParaRPr lang="en-US" sz="2800" b="1" dirty="0" smtClean="0"/>
          </a:p>
          <a:p>
            <a:pPr marL="285750" indent="-285750">
              <a:buFont typeface="Arial"/>
              <a:buChar char="•"/>
            </a:pPr>
            <a:r>
              <a:rPr lang="en-US" sz="2800" b="1" dirty="0" smtClean="0"/>
              <a:t>Stack Overflow: </a:t>
            </a:r>
            <a:r>
              <a:rPr lang="en-US" sz="2800" dirty="0" smtClean="0"/>
              <a:t>37.40% traffic from search engine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609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law degree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6210"/>
            <a:ext cx="7764572" cy="2332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555" y="4642556"/>
            <a:ext cx="81169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α: 3.53 for </a:t>
            </a:r>
            <a:r>
              <a:rPr lang="en-US" sz="3500" dirty="0" err="1" smtClean="0"/>
              <a:t>indegree</a:t>
            </a:r>
            <a:r>
              <a:rPr lang="en-US" sz="3500" dirty="0" smtClean="0"/>
              <a:t> and 2.95 for </a:t>
            </a:r>
            <a:r>
              <a:rPr lang="en-US" sz="3500" dirty="0" err="1" smtClean="0"/>
              <a:t>outdegree</a:t>
            </a:r>
            <a:r>
              <a:rPr lang="en-US" sz="3500" dirty="0" smtClean="0"/>
              <a:t> </a:t>
            </a:r>
            <a:endParaRPr lang="en-US" sz="3500" dirty="0"/>
          </a:p>
          <a:p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40529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Flagged questions </a:t>
            </a:r>
            <a:r>
              <a:rPr lang="en-US" dirty="0"/>
              <a:t>and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33" y="1417638"/>
            <a:ext cx="5552721" cy="34296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000" y="4847260"/>
            <a:ext cx="85372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 dirty="0"/>
              <a:t>27% users have more than 25% flagged questions, about 34% users have more than 25% flagged answers. </a:t>
            </a:r>
          </a:p>
          <a:p>
            <a:pPr marL="285750" indent="-285750">
              <a:buFont typeface="Arial"/>
              <a:buChar char="•"/>
            </a:pPr>
            <a:r>
              <a:rPr lang="en-US" sz="2500" dirty="0" smtClean="0"/>
              <a:t>~16</a:t>
            </a:r>
            <a:r>
              <a:rPr lang="en-US" sz="2500" dirty="0"/>
              <a:t>% and 19% of users have more than 50% </a:t>
            </a:r>
            <a:r>
              <a:rPr lang="en-US" sz="2500" dirty="0" smtClean="0"/>
              <a:t>flagged</a:t>
            </a:r>
          </a:p>
          <a:p>
            <a:r>
              <a:rPr lang="en-US" sz="2500" dirty="0" smtClean="0"/>
              <a:t>    questions </a:t>
            </a:r>
            <a:r>
              <a:rPr lang="en-US" sz="2500" dirty="0"/>
              <a:t>and answers </a:t>
            </a:r>
            <a:r>
              <a:rPr lang="en-US" sz="2500" dirty="0" smtClean="0"/>
              <a:t>respectively.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514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Average answer and responders received per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7" y="1648881"/>
            <a:ext cx="9010155" cy="1794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08399"/>
            <a:ext cx="8514458" cy="15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7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smtClean="0">
                <a:cs typeface="Calibri"/>
              </a:rPr>
              <a:t>social network coordinates </a:t>
            </a:r>
            <a:r>
              <a:rPr lang="en-US" dirty="0">
                <a:cs typeface="Calibri"/>
              </a:rPr>
              <a:t>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52" y="4459817"/>
            <a:ext cx="5878286" cy="514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50" y="5124751"/>
            <a:ext cx="3866167" cy="649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868" y="1290638"/>
            <a:ext cx="4503965" cy="302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2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44" y="2326921"/>
            <a:ext cx="7013148" cy="14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3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3" y="45032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One common problem: </a:t>
            </a:r>
            <a:r>
              <a:rPr lang="en-US" dirty="0"/>
              <a:t>c</a:t>
            </a:r>
            <a:r>
              <a:rPr lang="en-US" dirty="0" smtClean="0"/>
              <a:t>ontent </a:t>
            </a:r>
            <a:r>
              <a:rPr lang="en-US" dirty="0"/>
              <a:t>a</a:t>
            </a:r>
            <a:r>
              <a:rPr lang="en-US" dirty="0" smtClean="0"/>
              <a:t>busers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272699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Calibri (Body)"/>
                <a:cs typeface="Calibri (Body)"/>
              </a:rPr>
              <a:t>Members are expected to obey platform defined </a:t>
            </a:r>
            <a:r>
              <a:rPr lang="en-US" sz="3000" dirty="0">
                <a:latin typeface="Calibri (Body)"/>
                <a:cs typeface="Calibri (Body)"/>
              </a:rPr>
              <a:t>community </a:t>
            </a:r>
            <a:r>
              <a:rPr lang="en-US" sz="3000" dirty="0" smtClean="0">
                <a:latin typeface="Calibri (Body)"/>
                <a:cs typeface="Calibri (Body)"/>
              </a:rPr>
              <a:t>rules.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Calibri (Body)"/>
                <a:cs typeface="Calibri (Body)"/>
              </a:rPr>
              <a:t>Trolling</a:t>
            </a:r>
            <a:r>
              <a:rPr lang="en-US" sz="3000" dirty="0">
                <a:latin typeface="Calibri (Body)"/>
                <a:cs typeface="Calibri (Body)"/>
              </a:rPr>
              <a:t>, venting, ranting, hate speech</a:t>
            </a:r>
            <a:r>
              <a:rPr lang="en-US" sz="3000" dirty="0" smtClean="0">
                <a:latin typeface="Calibri (Body)"/>
                <a:cs typeface="Calibri (Body)"/>
              </a:rPr>
              <a:t>, solicitation are common.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Calibri (Body)"/>
                <a:cs typeface="Calibri (Body)"/>
              </a:rPr>
              <a:t>Abusive behavior </a:t>
            </a:r>
            <a:r>
              <a:rPr lang="en-US" sz="3000" dirty="0">
                <a:latin typeface="Calibri (Body)"/>
                <a:cs typeface="Calibri (Body)"/>
              </a:rPr>
              <a:t>has negative effects on the </a:t>
            </a:r>
            <a:r>
              <a:rPr lang="en-US" sz="3000" dirty="0" smtClean="0">
                <a:latin typeface="Calibri (Body)"/>
                <a:cs typeface="Calibri (Body)"/>
              </a:rPr>
              <a:t>community. 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 dirty="0" smtClean="0">
                <a:latin typeface="Calibri (Body)"/>
                <a:cs typeface="Calibri (Body)"/>
              </a:rPr>
              <a:t>It decreases community’s cohesion,</a:t>
            </a:r>
            <a:r>
              <a:rPr lang="en-US" sz="3000" dirty="0">
                <a:latin typeface="Calibri (Body)"/>
                <a:cs typeface="Calibri (Body)"/>
              </a:rPr>
              <a:t> </a:t>
            </a:r>
            <a:r>
              <a:rPr lang="en-US" sz="3000" dirty="0" smtClean="0">
                <a:latin typeface="Calibri (Body)"/>
                <a:cs typeface="Calibri (Body)"/>
              </a:rPr>
              <a:t>performance and  participation. 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 dirty="0" smtClean="0">
                <a:latin typeface="Calibri (Body)"/>
                <a:cs typeface="Calibri (Body)"/>
              </a:rPr>
              <a:t>Users may </a:t>
            </a:r>
            <a:r>
              <a:rPr lang="en-US" sz="3000" dirty="0">
                <a:latin typeface="Calibri (Body)"/>
                <a:cs typeface="Calibri (Body)"/>
              </a:rPr>
              <a:t>leave or avoid </a:t>
            </a:r>
            <a:r>
              <a:rPr lang="en-US" sz="3000" dirty="0" smtClean="0">
                <a:latin typeface="Calibri (Body)"/>
                <a:cs typeface="Calibri (Body)"/>
              </a:rPr>
              <a:t>the community.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3964" y="51178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9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community monitoring and human moderation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21" y="1412522"/>
            <a:ext cx="6386691" cy="25103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4888" y="4000263"/>
            <a:ext cx="798688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>
                <a:latin typeface="Calibri (Body)"/>
                <a:cs typeface="Calibri (Body)"/>
              </a:rPr>
              <a:t>M</a:t>
            </a:r>
            <a:r>
              <a:rPr lang="en-US" sz="3000" dirty="0" smtClean="0">
                <a:latin typeface="Calibri (Body)"/>
                <a:cs typeface="Calibri (Body)"/>
              </a:rPr>
              <a:t>embers </a:t>
            </a:r>
            <a:r>
              <a:rPr lang="en-US" sz="3000" dirty="0">
                <a:latin typeface="Calibri (Body)"/>
                <a:cs typeface="Calibri (Body)"/>
              </a:rPr>
              <a:t>flag inappropriate content.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>
                <a:latin typeface="Calibri (Body)"/>
                <a:cs typeface="Calibri (Body)"/>
              </a:rPr>
              <a:t>Human moderators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 dirty="0">
                <a:latin typeface="Calibri (Body)"/>
                <a:cs typeface="Calibri (Body)"/>
              </a:rPr>
              <a:t>Evaluate flags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 dirty="0">
                <a:latin typeface="Calibri (Body)"/>
                <a:cs typeface="Calibri (Body)"/>
              </a:rPr>
              <a:t>Remove content</a:t>
            </a:r>
          </a:p>
          <a:p>
            <a:pPr marL="914400" lvl="1" indent="-457200">
              <a:buFont typeface="Arial"/>
              <a:buChar char="•"/>
            </a:pPr>
            <a:r>
              <a:rPr lang="en-US" sz="3000" dirty="0">
                <a:latin typeface="Calibri (Body)"/>
                <a:cs typeface="Calibri (Body)"/>
              </a:rPr>
              <a:t>Suspend user accounts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978" y="1627011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of this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088" y="1755422"/>
            <a:ext cx="8475133" cy="1490133"/>
          </a:xfrm>
        </p:spPr>
        <p:txBody>
          <a:bodyPr>
            <a:noAutofit/>
          </a:bodyPr>
          <a:lstStyle/>
          <a:p>
            <a:r>
              <a:rPr lang="en-US" sz="3500" dirty="0" smtClean="0">
                <a:latin typeface="Calibri"/>
                <a:cs typeface="Calibri"/>
              </a:rPr>
              <a:t>Our goal is to automate the detection of content abusers</a:t>
            </a:r>
          </a:p>
          <a:p>
            <a:pPr lvl="1"/>
            <a:r>
              <a:rPr lang="en-US" sz="3500" dirty="0" smtClean="0">
                <a:latin typeface="Calibri"/>
                <a:cs typeface="Calibri"/>
              </a:rPr>
              <a:t>To reduce the burden on human moderators</a:t>
            </a:r>
            <a:r>
              <a:rPr lang="en-US" sz="3100" dirty="0" smtClean="0">
                <a:latin typeface="Calibri"/>
                <a:cs typeface="Calibri"/>
              </a:rPr>
              <a:t>. </a:t>
            </a:r>
            <a:endParaRPr lang="en-US" sz="3500" dirty="0" smtClean="0">
              <a:latin typeface="Calibri"/>
              <a:cs typeface="Calibri"/>
            </a:endParaRPr>
          </a:p>
          <a:p>
            <a:r>
              <a:rPr lang="en-US" sz="3500" dirty="0" smtClean="0">
                <a:latin typeface="Calibri"/>
                <a:cs typeface="Calibri"/>
              </a:rPr>
              <a:t>How can we use crowd-sourced rule violation reports (flags) to detect content abusers?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6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66" y="164817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  Yahoo Answers (YA)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~1.5M users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~2.6M follow edges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~192M questions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~215M answers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~10M abuse reports (flags)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~9% suspended users (content abusers)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429" y="818445"/>
            <a:ext cx="4292326" cy="33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flags good </a:t>
            </a:r>
            <a:r>
              <a:rPr lang="en-US" dirty="0"/>
              <a:t>proxies for content </a:t>
            </a:r>
            <a:r>
              <a:rPr lang="en-US" dirty="0" smtClean="0"/>
              <a:t>abuse?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8</a:t>
            </a:fld>
            <a:endParaRPr lang="en-US"/>
          </a:p>
        </p:txBody>
      </p:sp>
      <p:sp>
        <p:nvSpPr>
          <p:cNvPr id="9" name="Notched Right Arrow 8"/>
          <p:cNvSpPr/>
          <p:nvPr/>
        </p:nvSpPr>
        <p:spPr>
          <a:xfrm>
            <a:off x="4275555" y="2331150"/>
            <a:ext cx="677445" cy="647509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613609"/>
            <a:ext cx="518760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Rule violation abuse reports (flags)</a:t>
            </a:r>
            <a:endParaRPr lang="en-US" sz="2300" dirty="0"/>
          </a:p>
        </p:txBody>
      </p:sp>
      <p:sp>
        <p:nvSpPr>
          <p:cNvPr id="13" name="TextBox 12"/>
          <p:cNvSpPr txBox="1"/>
          <p:nvPr/>
        </p:nvSpPr>
        <p:spPr>
          <a:xfrm>
            <a:off x="5127976" y="3605390"/>
            <a:ext cx="478794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Editorially </a:t>
            </a:r>
            <a:r>
              <a:rPr lang="en-US" sz="2300" dirty="0"/>
              <a:t>curated abuse reports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546" y="1951669"/>
            <a:ext cx="1706098" cy="16261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104" y="1447920"/>
            <a:ext cx="915743" cy="8267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" y="4543779"/>
            <a:ext cx="83535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 smtClean="0"/>
              <a:t>How good are users at flagging?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 smtClean="0"/>
              <a:t>How quickly is correctly flagged content removed? 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2" y="1571739"/>
            <a:ext cx="4041437" cy="2006054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069" y="1559963"/>
            <a:ext cx="4041437" cy="2006054"/>
          </a:xfrm>
          <a:prstGeom prst="rect">
            <a:avLst/>
          </a:prstGeom>
          <a:ln w="19050" cmpd="sng">
            <a:solidFill>
              <a:srgbClr val="73B632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1156" y="1634169"/>
            <a:ext cx="342900" cy="317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044" y="1634169"/>
            <a:ext cx="342900" cy="317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11" y="1951669"/>
            <a:ext cx="1337325" cy="12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9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members are good at flagging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0F7F0-C605-A048-B318-547C4C7684A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9549"/>
            <a:ext cx="4504871" cy="323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071" y="1607460"/>
            <a:ext cx="4115869" cy="2783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58355" y="120650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29179" y="1222838"/>
            <a:ext cx="98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1979" y="4617700"/>
            <a:ext cx="85271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500" dirty="0"/>
              <a:t>Flags reported </a:t>
            </a:r>
            <a:r>
              <a:rPr lang="en-US" sz="2500" dirty="0" smtClean="0"/>
              <a:t>vs</a:t>
            </a:r>
            <a:r>
              <a:rPr lang="en-US" sz="2500" dirty="0"/>
              <a:t>. </a:t>
            </a:r>
            <a:r>
              <a:rPr lang="en-US" sz="2500" dirty="0" smtClean="0"/>
              <a:t>valid </a:t>
            </a:r>
            <a:r>
              <a:rPr lang="en-US" sz="2500" dirty="0"/>
              <a:t>reported flags for questions (answers) </a:t>
            </a:r>
          </a:p>
          <a:p>
            <a:pPr marL="742950" lvl="1" indent="-285750">
              <a:buFont typeface="Arial"/>
              <a:buChar char="•"/>
            </a:pPr>
            <a:r>
              <a:rPr lang="en-US" sz="2500" dirty="0"/>
              <a:t>r = 0.80 (0.92), p&lt;0.05  </a:t>
            </a:r>
            <a:endParaRPr lang="en-US" sz="2500" dirty="0" smtClean="0"/>
          </a:p>
          <a:p>
            <a:pPr marL="285750" indent="-285750">
              <a:buFont typeface="Arial"/>
              <a:buChar char="•"/>
            </a:pPr>
            <a:r>
              <a:rPr lang="en-US" sz="2500" dirty="0" smtClean="0"/>
              <a:t>Flags received vs. valid </a:t>
            </a:r>
            <a:r>
              <a:rPr lang="en-US" sz="2500" dirty="0"/>
              <a:t>received </a:t>
            </a:r>
            <a:r>
              <a:rPr lang="en-US" sz="2500" dirty="0" smtClean="0"/>
              <a:t> </a:t>
            </a:r>
            <a:r>
              <a:rPr lang="en-US" sz="2500" dirty="0"/>
              <a:t>f</a:t>
            </a:r>
            <a:r>
              <a:rPr lang="en-US" sz="2500" dirty="0" smtClean="0"/>
              <a:t>lags for questions </a:t>
            </a:r>
            <a:r>
              <a:rPr lang="en-US" sz="2500" dirty="0"/>
              <a:t>(answers</a:t>
            </a:r>
            <a:r>
              <a:rPr lang="en-US" sz="2500" dirty="0" smtClean="0"/>
              <a:t>) </a:t>
            </a:r>
          </a:p>
          <a:p>
            <a:pPr marL="742950" lvl="1" indent="-285750">
              <a:buFont typeface="Arial"/>
              <a:buChar char="•"/>
            </a:pPr>
            <a:r>
              <a:rPr lang="en-US" sz="2500" dirty="0" smtClean="0"/>
              <a:t>r </a:t>
            </a:r>
            <a:r>
              <a:rPr lang="en-US" sz="2500" dirty="0"/>
              <a:t>= 0.90 (0.87</a:t>
            </a:r>
            <a:r>
              <a:rPr lang="en-US" sz="2500" dirty="0" smtClean="0"/>
              <a:t>), p&lt;0.05 </a:t>
            </a:r>
          </a:p>
        </p:txBody>
      </p:sp>
    </p:spTree>
    <p:extLst>
      <p:ext uri="{BB962C8B-B14F-4D97-AF65-F5344CB8AC3E}">
        <p14:creationId xmlns:p14="http://schemas.microsoft.com/office/powerpoint/2010/main" val="387529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6663</TotalTime>
  <Words>985</Words>
  <Application>Microsoft Macintosh PowerPoint</Application>
  <PresentationFormat>On-screen Show (4:3)</PresentationFormat>
  <Paragraphs>182</Paragraphs>
  <Slides>34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The Social World of Content Abusers in Community Question Answering</vt:lpstr>
      <vt:lpstr>Community Question Answering (CQA)</vt:lpstr>
      <vt:lpstr>CQA: popular, informative, helpful</vt:lpstr>
      <vt:lpstr>One common problem: content abusers</vt:lpstr>
      <vt:lpstr>Solution: community monitoring and human moderation</vt:lpstr>
      <vt:lpstr>Objective of this study</vt:lpstr>
      <vt:lpstr>Dataset</vt:lpstr>
      <vt:lpstr>Are flags good proxies for content abuse? </vt:lpstr>
      <vt:lpstr>Community members are good at flagging</vt:lpstr>
      <vt:lpstr>Are flags good proxies for content abuse? </vt:lpstr>
      <vt:lpstr>Flagged content is quickly removed</vt:lpstr>
      <vt:lpstr>Can we use flags to detect content abusers?</vt:lpstr>
      <vt:lpstr>Deviance Score </vt:lpstr>
      <vt:lpstr>Deviance score vs. suspension</vt:lpstr>
      <vt:lpstr>Are deviance scores enough to detect content abusers? </vt:lpstr>
      <vt:lpstr>Deviance is not necessarily bad</vt:lpstr>
      <vt:lpstr>Moderate deviants can be beneficial</vt:lpstr>
      <vt:lpstr>The suspended but not flagged users</vt:lpstr>
      <vt:lpstr>Can we learn more about suspended users from the social network topology?</vt:lpstr>
      <vt:lpstr>The social network channels attention</vt:lpstr>
      <vt:lpstr>The social network monitors behavior</vt:lpstr>
      <vt:lpstr>The social network shows homophily in the deviance score </vt:lpstr>
      <vt:lpstr>PowerPoint Presentation</vt:lpstr>
      <vt:lpstr>Experimental setup</vt:lpstr>
      <vt:lpstr>Classification performance</vt:lpstr>
      <vt:lpstr>Feature importance</vt:lpstr>
      <vt:lpstr>Summary</vt:lpstr>
      <vt:lpstr>PowerPoint Presentation</vt:lpstr>
      <vt:lpstr>Additional slides</vt:lpstr>
      <vt:lpstr>Power law degree distribution</vt:lpstr>
      <vt:lpstr>Flagged questions and answers</vt:lpstr>
      <vt:lpstr>Average answer and responders received per question</vt:lpstr>
      <vt:lpstr>The social network coordinates behaviors</vt:lpstr>
      <vt:lpstr>Confusion Matrix</vt:lpstr>
    </vt:vector>
  </TitlesOfParts>
  <Company>University of South Florida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Todd</dc:creator>
  <cp:lastModifiedBy>MD IMRUL KAYES</cp:lastModifiedBy>
  <cp:revision>684</cp:revision>
  <cp:lastPrinted>2015-04-16T15:27:53Z</cp:lastPrinted>
  <dcterms:created xsi:type="dcterms:W3CDTF">2012-01-11T16:22:55Z</dcterms:created>
  <dcterms:modified xsi:type="dcterms:W3CDTF">2015-05-29T15:41:49Z</dcterms:modified>
</cp:coreProperties>
</file>